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9" r:id="rId5"/>
    <p:sldId id="258" r:id="rId6"/>
    <p:sldId id="260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421"/>
  </p:normalViewPr>
  <p:slideViewPr>
    <p:cSldViewPr snapToGrid="0" snapToObjects="1">
      <p:cViewPr varScale="1">
        <p:scale>
          <a:sx n="68" d="100"/>
          <a:sy n="68" d="100"/>
        </p:scale>
        <p:origin x="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Volume can also show attitude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33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6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09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only section that requires a confirmation of the answer. After you click on Next, click</a:t>
            </a:r>
            <a:r>
              <a:rPr lang="en-US" baseline="0" dirty="0" smtClean="0"/>
              <a:t> on Okay. </a:t>
            </a:r>
            <a:r>
              <a:rPr lang="en-US" baseline="0" smtClean="0"/>
              <a:t>If you forget to click on Okay, you will waste time because you will get a message screen that sends you back to the Okay button.</a:t>
            </a:r>
            <a:endParaRPr lang="en-US" dirty="0" smtClean="0"/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6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981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2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354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98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692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926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57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6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1694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71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489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20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smtClean="0"/>
              <a:t>Listening Section</a:t>
            </a:r>
            <a:endParaRPr lang="en-US" sz="4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7465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Function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 </a:t>
            </a:r>
            <a:r>
              <a:rPr lang="en-US" sz="3600" i="1" dirty="0"/>
              <a:t>function</a:t>
            </a:r>
            <a:r>
              <a:rPr lang="en-US" sz="3600" dirty="0"/>
              <a:t> question asks you to understand and interpret meaning that is not directly stated.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3600" dirty="0" smtClean="0"/>
              <a:t>What </a:t>
            </a:r>
            <a:r>
              <a:rPr lang="en-US" sz="3600" dirty="0"/>
              <a:t>does the professor mean when she says this?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b="1" dirty="0" smtClean="0"/>
              <a:t>1  Listen carefully to a replay cue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4896803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600" dirty="0" smtClean="0">
              <a:ea typeface="Times New Roman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>
                <a:ea typeface="Times New Roman" charset="0"/>
              </a:rPr>
              <a:t>Some </a:t>
            </a:r>
            <a:r>
              <a:rPr lang="en-US" sz="3600" dirty="0">
                <a:ea typeface="Times New Roman" charset="0"/>
              </a:rPr>
              <a:t>of the questions provide you with a replay of sentences in the lecture or conversation. When you </a:t>
            </a:r>
            <a:r>
              <a:rPr lang="en-US" sz="3600" dirty="0" smtClean="0">
                <a:ea typeface="Times New Roman" charset="0"/>
              </a:rPr>
              <a:t>hear the cue, “Listen </a:t>
            </a:r>
            <a:r>
              <a:rPr lang="en-US" sz="3600" dirty="0">
                <a:ea typeface="Times New Roman" charset="0"/>
              </a:rPr>
              <a:t>again</a:t>
            </a:r>
            <a:r>
              <a:rPr lang="en-US" sz="3600" dirty="0" smtClean="0">
                <a:ea typeface="Times New Roman" charset="0"/>
              </a:rPr>
              <a:t>,” </a:t>
            </a:r>
            <a:r>
              <a:rPr lang="en-US" sz="3600" dirty="0">
                <a:ea typeface="Times New Roman" charset="0"/>
              </a:rPr>
              <a:t>you should </a:t>
            </a:r>
            <a:r>
              <a:rPr lang="en-US" sz="3600" dirty="0" smtClean="0">
                <a:ea typeface="Times New Roman" charset="0"/>
              </a:rPr>
              <a:t>get ready to interpret the function of the sentences that you hear.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6012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  Learn to identify functions  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30284"/>
            <a:ext cx="11353801" cy="4946679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1200" dirty="0" smtClean="0">
              <a:ea typeface="Times New Roman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>
                <a:ea typeface="Times New Roman" charset="0"/>
              </a:rPr>
              <a:t>Some </a:t>
            </a:r>
            <a:r>
              <a:rPr lang="en-US" sz="3600" dirty="0">
                <a:ea typeface="Times New Roman" charset="0"/>
              </a:rPr>
              <a:t>of the most common examples of functions </a:t>
            </a:r>
            <a:r>
              <a:rPr lang="en-US" sz="3600" dirty="0" smtClean="0">
                <a:ea typeface="Times New Roman" charset="0"/>
              </a:rPr>
              <a:t>are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>
                <a:ea typeface="Times New Roman" charset="0"/>
              </a:rPr>
              <a:t>agreement</a:t>
            </a:r>
            <a:r>
              <a:rPr lang="en-US" sz="3600" dirty="0">
                <a:ea typeface="Times New Roman" charset="0"/>
              </a:rPr>
              <a:t>, apology, assumption, complaint, disagreement</a:t>
            </a:r>
            <a:r>
              <a:rPr lang="en-US" sz="3600" dirty="0" smtClean="0">
                <a:ea typeface="Times New Roman" charset="0"/>
              </a:rPr>
              <a:t>,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>
                <a:ea typeface="Times New Roman" charset="0"/>
              </a:rPr>
              <a:t>doubt, interest</a:t>
            </a:r>
            <a:r>
              <a:rPr lang="en-US" sz="3600" dirty="0">
                <a:ea typeface="Times New Roman" charset="0"/>
              </a:rPr>
              <a:t>, refusal, regret, request, and suggestion. </a:t>
            </a:r>
            <a:endParaRPr lang="en-US" sz="3600" dirty="0" smtClean="0">
              <a:ea typeface="Times New Roman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dirty="0">
              <a:ea typeface="Times New Roman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>
                <a:ea typeface="Times New Roman" charset="0"/>
              </a:rPr>
              <a:t>Sometimes the speaker is making a joke.</a:t>
            </a:r>
            <a:endParaRPr lang="en-US" sz="3200" dirty="0" smtClean="0"/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882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8377"/>
            <a:ext cx="10515600" cy="1147792"/>
          </a:xfrm>
        </p:spPr>
        <p:txBody>
          <a:bodyPr anchor="ctr"/>
          <a:lstStyle/>
          <a:p>
            <a:r>
              <a:rPr lang="en-US" b="1" dirty="0" smtClean="0"/>
              <a:t>3  Focus on the speaker’s purpose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379912"/>
            <a:ext cx="10515600" cy="5270269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600" dirty="0" smtClean="0">
              <a:ea typeface="Times New Roman" charset="0"/>
            </a:endParaRP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>
                <a:ea typeface="Times New Roman" charset="0"/>
              </a:rPr>
              <a:t>Remember </a:t>
            </a:r>
            <a:r>
              <a:rPr lang="en-US" sz="3600" dirty="0">
                <a:ea typeface="Times New Roman" charset="0"/>
              </a:rPr>
              <a:t>that a function is not the same as a direct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>
                <a:ea typeface="Times New Roman" charset="0"/>
              </a:rPr>
              <a:t>statement or question. </a:t>
            </a:r>
            <a:r>
              <a:rPr lang="en-US" sz="3600" dirty="0" smtClean="0">
                <a:ea typeface="Times New Roman" charset="0"/>
              </a:rPr>
              <a:t>You must interpret the purpose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>
                <a:ea typeface="Times New Roman" charset="0"/>
              </a:rPr>
              <a:t>of the words.</a:t>
            </a:r>
            <a:endParaRPr lang="en-US" sz="3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3600" i="1" dirty="0" smtClean="0"/>
              <a:t>Why</a:t>
            </a:r>
            <a:r>
              <a:rPr lang="en-US" sz="3600" dirty="0" smtClean="0"/>
              <a:t> does the speaker </a:t>
            </a:r>
            <a:r>
              <a:rPr lang="en-US" sz="3600" smtClean="0"/>
              <a:t>say this?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654" y="282631"/>
            <a:ext cx="10273145" cy="68164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276" y="1160854"/>
            <a:ext cx="11089179" cy="5016109"/>
          </a:xfrm>
          <a:ln>
            <a:noFill/>
          </a:ln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Listen again to part of the conversation. Then answer the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following question.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 smtClean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Woman: “He said he wasn’t going to take attendance.”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Man: “Yeah. But still</a:t>
            </a:r>
            <a:r>
              <a:rPr lang="mr-IN" sz="3600" dirty="0" smtClean="0"/>
              <a:t>…</a:t>
            </a:r>
            <a:r>
              <a:rPr lang="en-US" sz="3600" dirty="0" smtClean="0"/>
              <a:t>”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Woman: “It’s a fairly large class.”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Why does the man say this: </a:t>
            </a:r>
            <a:r>
              <a:rPr lang="en-US" sz="3600" dirty="0" smtClean="0"/>
              <a:t>“Yeah</a:t>
            </a:r>
            <a:r>
              <a:rPr lang="en-US" sz="3600" dirty="0" smtClean="0"/>
              <a:t>. But still</a:t>
            </a:r>
            <a:r>
              <a:rPr lang="mr-IN" sz="3600" dirty="0" smtClean="0"/>
              <a:t>…</a:t>
            </a:r>
            <a:r>
              <a:rPr lang="en-US" sz="3600" dirty="0" smtClean="0"/>
              <a:t>”</a:t>
            </a:r>
          </a:p>
        </p:txBody>
      </p:sp>
      <p:pic>
        <p:nvPicPr>
          <p:cNvPr id="5" name="Page_102_functi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1127" y="35467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393" y="365125"/>
            <a:ext cx="10705407" cy="1325563"/>
          </a:xfrm>
        </p:spPr>
        <p:txBody>
          <a:bodyPr/>
          <a:lstStyle/>
          <a:p>
            <a:r>
              <a:rPr lang="en-US" b="1" dirty="0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393" y="1825625"/>
            <a:ext cx="11072552" cy="4351338"/>
          </a:xfrm>
          <a:ln>
            <a:noFill/>
          </a:ln>
        </p:spPr>
        <p:txBody>
          <a:bodyPr>
            <a:normAutofit/>
          </a:bodyPr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Why does the man say this: “Yeah. But still</a:t>
            </a:r>
            <a:r>
              <a:rPr lang="mr-IN" sz="3600" dirty="0" smtClean="0"/>
              <a:t>…</a:t>
            </a:r>
            <a:r>
              <a:rPr lang="en-US" sz="3600" dirty="0" smtClean="0"/>
              <a:t>”?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3600" dirty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600" dirty="0" smtClean="0"/>
              <a:t> He thinks that the professor will notice if a student is absent.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600" dirty="0"/>
              <a:t> </a:t>
            </a:r>
            <a:r>
              <a:rPr lang="en-US" sz="3600" dirty="0" smtClean="0"/>
              <a:t>He agrees with the T.A. about the attendance policy.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600" dirty="0"/>
              <a:t> </a:t>
            </a:r>
            <a:r>
              <a:rPr lang="en-US" sz="3600" dirty="0" smtClean="0"/>
              <a:t>He wants to change the subject that they are discussing.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600" dirty="0"/>
              <a:t> </a:t>
            </a:r>
            <a:r>
              <a:rPr lang="en-US" sz="3600" dirty="0" smtClean="0"/>
              <a:t>He tries to encourage the woman to explain her opinion.</a:t>
            </a:r>
          </a:p>
        </p:txBody>
      </p:sp>
      <p:sp>
        <p:nvSpPr>
          <p:cNvPr id="4" name="Oval 3"/>
          <p:cNvSpPr/>
          <p:nvPr/>
        </p:nvSpPr>
        <p:spPr>
          <a:xfrm>
            <a:off x="775851" y="3186548"/>
            <a:ext cx="193964" cy="2078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9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751"/>
            <a:ext cx="10515600" cy="1325563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The man agrees by saying, “Yeah.” But the tone of his voice expresses uncertainty. He follows up by saying, “but still</a:t>
            </a:r>
            <a:r>
              <a:rPr lang="mr-IN" sz="3600" dirty="0" smtClean="0"/>
              <a:t>…</a:t>
            </a:r>
            <a:r>
              <a:rPr lang="en-US" sz="3600" dirty="0" smtClean="0"/>
              <a:t>” to show further doubt.</a:t>
            </a:r>
          </a:p>
        </p:txBody>
      </p:sp>
    </p:spTree>
    <p:extLst>
      <p:ext uri="{BB962C8B-B14F-4D97-AF65-F5344CB8AC3E}">
        <p14:creationId xmlns:p14="http://schemas.microsoft.com/office/powerpoint/2010/main" val="16198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7144143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570</TotalTime>
  <Words>386</Words>
  <Application>Microsoft Office PowerPoint</Application>
  <PresentationFormat>Widescreen</PresentationFormat>
  <Paragraphs>52</Paragraphs>
  <Slides>9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Mangal</vt:lpstr>
      <vt:lpstr>Times New Roman</vt:lpstr>
      <vt:lpstr>Office Theme</vt:lpstr>
      <vt:lpstr>Retrospect</vt:lpstr>
      <vt:lpstr>Review </vt:lpstr>
      <vt:lpstr>Function</vt:lpstr>
      <vt:lpstr>1  Listen carefully to a replay cue</vt:lpstr>
      <vt:lpstr>2  Learn to identify functions   </vt:lpstr>
      <vt:lpstr>3  Focus on the speaker’s purpose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59</cp:revision>
  <cp:lastPrinted>2017-10-11T19:17:51Z</cp:lastPrinted>
  <dcterms:created xsi:type="dcterms:W3CDTF">2017-10-11T17:59:39Z</dcterms:created>
  <dcterms:modified xsi:type="dcterms:W3CDTF">2019-09-04T15:30:01Z</dcterms:modified>
</cp:coreProperties>
</file>